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3" r:id="rId6"/>
    <p:sldId id="262" r:id="rId7"/>
    <p:sldId id="261" r:id="rId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0940F"/>
    <a:srgbClr val="BFBFBF"/>
    <a:srgbClr val="CA8F00"/>
    <a:srgbClr val="D0CE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24"/>
    <p:restoredTop sz="94673"/>
  </p:normalViewPr>
  <p:slideViewPr>
    <p:cSldViewPr snapToGrid="0" snapToObjects="1">
      <p:cViewPr varScale="1">
        <p:scale>
          <a:sx n="136" d="100"/>
          <a:sy n="136" d="100"/>
        </p:scale>
        <p:origin x="232" y="7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C5148F-E268-0146-B802-C32CA5EEBA23}" type="datetimeFigureOut">
              <a:rPr lang="de-DE" smtClean="0"/>
              <a:t>05.06.24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545EB-E88C-BC49-B859-1D5FB69978E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86752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545EB-E88C-BC49-B859-1D5FB69978EE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88148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CD04F8-391A-8048-AA33-FC80839418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80A9A6C-1BC5-9B40-9798-7A46D2FBD4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4177E0B-ACC9-8C4A-AC9B-DCB6453BB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80953-E25A-A344-A41E-2412702DEC2F}" type="datetimeFigureOut">
              <a:rPr lang="de-DE" smtClean="0"/>
              <a:t>05.06.24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84111D-F714-8748-849E-156E1E1F1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6329899-90DC-3847-9DEB-54966F6FE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F51AD-AFB2-424A-9F23-40219DDC94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51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930BC3-3628-0445-BE61-5D52CA919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B94F488-55EB-A349-A1F5-84729E6B30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9E8B8B6-EF85-D749-8AA2-65E3E1154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80953-E25A-A344-A41E-2412702DEC2F}" type="datetimeFigureOut">
              <a:rPr lang="de-DE" smtClean="0"/>
              <a:t>05.06.24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6B140B2-B252-4E45-8BF6-E5CE7C999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CBB7B31-0EE8-834A-AA49-E78999DD6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F51AD-AFB2-424A-9F23-40219DDC94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54107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396DF20C-D610-3749-842D-C84868BE0D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41F800C-7BAC-D745-AE83-031567592C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C60BFA6-8B5E-3342-97E7-75B43302A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80953-E25A-A344-A41E-2412702DEC2F}" type="datetimeFigureOut">
              <a:rPr lang="de-DE" smtClean="0"/>
              <a:t>05.06.24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7B129C9-6B81-AB4D-AF77-1A8174067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5F45624-871D-6342-83DF-599D4901E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F51AD-AFB2-424A-9F23-40219DDC94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2553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4C2051-C3FF-0F47-9F1C-9D8A18CA6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3C90AC0-7650-9648-9E46-DAF573201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17D27FC-5071-7840-B541-7EE1F8F7F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80953-E25A-A344-A41E-2412702DEC2F}" type="datetimeFigureOut">
              <a:rPr lang="de-DE" smtClean="0"/>
              <a:t>05.06.24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9768FFE-056A-CE45-9889-F5A897008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79E9011-2E04-7B4F-A93F-C0A5A74EF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F51AD-AFB2-424A-9F23-40219DDC94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2564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7C57C5-2F91-E541-969E-AC23715FC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C504F4B-B088-9A4B-B268-E7946F82C5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27DAFC3-E3EA-B74B-8058-5799219BC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80953-E25A-A344-A41E-2412702DEC2F}" type="datetimeFigureOut">
              <a:rPr lang="de-DE" smtClean="0"/>
              <a:t>05.06.24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607F5CC-206E-9747-812A-A96BE8574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B5168D5-8948-2147-A65D-08876BC6F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F51AD-AFB2-424A-9F23-40219DDC94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1865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57C67F-F2E7-0547-A758-B4BD44FDF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DCD9C9E-8906-7743-A56E-AF6A1DBF7F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2950188-20C7-4F46-9345-24496197A1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22AC477-926F-A246-A77F-BFE0A3C34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80953-E25A-A344-A41E-2412702DEC2F}" type="datetimeFigureOut">
              <a:rPr lang="de-DE" smtClean="0"/>
              <a:t>05.06.24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FDA74E3-0D17-F342-977A-CFAE2900E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BEA0FAC-11E4-7748-A513-93A872F22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F51AD-AFB2-424A-9F23-40219DDC94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7009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A98150-E9B7-9741-AEE3-DFC10F5C7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42A7CB3-BDBC-F841-86B1-1284797009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1968102-3055-4A4E-AB1D-DEFE5F2457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D946415-FF88-AB4E-AAE1-210A412EAA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9829862-2082-9246-B85E-AFDF12C7A7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905279BE-C7A4-7244-96CC-973FBA94CD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80953-E25A-A344-A41E-2412702DEC2F}" type="datetimeFigureOut">
              <a:rPr lang="de-DE" smtClean="0"/>
              <a:t>05.06.24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52C1249E-129C-504C-8A36-3B7ED4D8A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E442A75-7BEE-0B49-ABDE-CBA86C89A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F51AD-AFB2-424A-9F23-40219DDC94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8465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21C17B-6FAB-0344-A39B-AE06DC6747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148FD54-528E-A644-A670-AC307E6E8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80953-E25A-A344-A41E-2412702DEC2F}" type="datetimeFigureOut">
              <a:rPr lang="de-DE" smtClean="0"/>
              <a:t>05.06.24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B5B37CC-8B35-D34E-817B-B3B4FF685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50D7305-AE6E-F64F-829A-4E19B8C06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F51AD-AFB2-424A-9F23-40219DDC94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7733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D1DFFCA-92BD-4940-98F5-1C9BCDBBC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80953-E25A-A344-A41E-2412702DEC2F}" type="datetimeFigureOut">
              <a:rPr lang="de-DE" smtClean="0"/>
              <a:t>05.06.24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2224139-A66A-1944-BA83-A8DF8B3B3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AC2F155-7A86-1141-9433-DBED2AAAB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F51AD-AFB2-424A-9F23-40219DDC94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7900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D1E951-6568-A94A-B72C-A7B635CA3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AFC3EE6-A5E2-064C-B6F1-FA9D5ED3BD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4089EAF-8F0B-5A4F-A025-DA4209B32D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063AD0F-ABC8-5549-A494-CE61FD578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80953-E25A-A344-A41E-2412702DEC2F}" type="datetimeFigureOut">
              <a:rPr lang="de-DE" smtClean="0"/>
              <a:t>05.06.24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AD08302-33C6-A045-9740-F33E2CC4B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2386979-111D-3D47-9EFE-9DF6AE3F9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F51AD-AFB2-424A-9F23-40219DDC94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4111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787903-AF72-A143-B564-A8CC003F9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C1454703-C15F-0945-B098-E33AA4E036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573C4DF-3F47-9142-B404-23138177C6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7931A0F-0760-0847-98CE-AC393F2FD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80953-E25A-A344-A41E-2412702DEC2F}" type="datetimeFigureOut">
              <a:rPr lang="de-DE" smtClean="0"/>
              <a:t>05.06.24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1B599F3-B5DA-594D-ADD8-80D89266D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7C60D0E-5703-614C-BA42-0A567E9A6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F51AD-AFB2-424A-9F23-40219DDC94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2541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6529F346-E8C6-3B49-B49F-6754AC8AF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1CD010C-6EB7-A84A-8958-BBA882CAA0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5796171-970E-3142-A485-E889E34202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E80953-E25A-A344-A41E-2412702DEC2F}" type="datetimeFigureOut">
              <a:rPr lang="de-DE" smtClean="0"/>
              <a:t>05.06.24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D3630B2-7B9E-B640-943A-4D82CE2BDB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060C231-8F2A-C946-A9CB-5967708501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5F51AD-AFB2-424A-9F23-40219DDC94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3655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437F6DC0-8042-9447-8B6C-6DB672EA2318}"/>
              </a:ext>
            </a:extLst>
          </p:cNvPr>
          <p:cNvSpPr/>
          <p:nvPr/>
        </p:nvSpPr>
        <p:spPr>
          <a:xfrm>
            <a:off x="0" y="1879170"/>
            <a:ext cx="12192000" cy="3099660"/>
          </a:xfrm>
          <a:prstGeom prst="rect">
            <a:avLst/>
          </a:prstGeom>
          <a:solidFill>
            <a:srgbClr val="D0940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B768F066-294C-474B-9FA1-B1BE87E1BD01}"/>
              </a:ext>
            </a:extLst>
          </p:cNvPr>
          <p:cNvSpPr txBox="1"/>
          <p:nvPr/>
        </p:nvSpPr>
        <p:spPr>
          <a:xfrm>
            <a:off x="1916170" y="2890391"/>
            <a:ext cx="83596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400" dirty="0">
                <a:solidFill>
                  <a:schemeClr val="bg1"/>
                </a:solidFill>
                <a:latin typeface="Helvetica" pitchFamily="2" charset="0"/>
              </a:rPr>
              <a:t>Ihr Weg in die </a:t>
            </a:r>
            <a:r>
              <a:rPr lang="de-DE" sz="6400" b="1" dirty="0">
                <a:solidFill>
                  <a:schemeClr val="bg1"/>
                </a:solidFill>
                <a:latin typeface="Helvetica" pitchFamily="2" charset="0"/>
              </a:rPr>
              <a:t>Cloud</a:t>
            </a:r>
          </a:p>
        </p:txBody>
      </p:sp>
      <p:pic>
        <p:nvPicPr>
          <p:cNvPr id="8" name="Grafik 7" descr="Ein Bild, das Schrift, Grafiken, Screenshot, Logo enthält.&#10;&#10;Automatisch generierte Beschreibung">
            <a:extLst>
              <a:ext uri="{FF2B5EF4-FFF2-40B4-BE49-F238E27FC236}">
                <a16:creationId xmlns:a16="http://schemas.microsoft.com/office/drawing/2014/main" id="{70503C58-36E8-934E-AABA-3A6D03F407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0355" y="6219551"/>
            <a:ext cx="1741693" cy="282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076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4E0D591-A281-7F4B-A4C7-2AFEFC6527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57146"/>
            <a:ext cx="9003224" cy="316240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CH" sz="2200" b="1" dirty="0">
                <a:latin typeface="Helvetica" pitchFamily="2" charset="0"/>
              </a:rPr>
              <a:t>In einer digitalisierten Arbeitswelt stehen Unternehmen vor der Herausforderung, wettbewerbsfähig und innovativ zu bleiben.</a:t>
            </a:r>
          </a:p>
          <a:p>
            <a:pPr marL="0" indent="0">
              <a:lnSpc>
                <a:spcPct val="150000"/>
              </a:lnSpc>
              <a:buNone/>
            </a:pPr>
            <a:endParaRPr lang="de-DE" sz="2200" dirty="0">
              <a:latin typeface="Helvetica" pitchFamily="2" charset="0"/>
            </a:endParaRPr>
          </a:p>
          <a:p>
            <a:pPr marL="0" indent="0">
              <a:buNone/>
            </a:pPr>
            <a:r>
              <a:rPr lang="de-CH" i="1" dirty="0">
                <a:effectLst/>
                <a:latin typeface="Times"/>
              </a:rPr>
              <a:t>Doch warum ist die Cloud für</a:t>
            </a:r>
            <a:r>
              <a:rPr lang="de-CH" dirty="0">
                <a:latin typeface="Times"/>
              </a:rPr>
              <a:t> </a:t>
            </a:r>
            <a:r>
              <a:rPr lang="de-CH" i="1" dirty="0">
                <a:effectLst/>
                <a:latin typeface="Times"/>
              </a:rPr>
              <a:t>ein modernes </a:t>
            </a:r>
          </a:p>
          <a:p>
            <a:pPr marL="0" indent="0">
              <a:buNone/>
            </a:pPr>
            <a:r>
              <a:rPr lang="de-CH" i="1" dirty="0">
                <a:effectLst/>
                <a:latin typeface="Times"/>
              </a:rPr>
              <a:t>und digitales KMU</a:t>
            </a:r>
            <a:r>
              <a:rPr lang="de-CH" dirty="0">
                <a:latin typeface="Times"/>
              </a:rPr>
              <a:t> </a:t>
            </a:r>
            <a:r>
              <a:rPr lang="de-CH" i="1" dirty="0">
                <a:effectLst/>
                <a:latin typeface="Times"/>
              </a:rPr>
              <a:t>unverzichtbar?</a:t>
            </a:r>
            <a:endParaRPr lang="de-CH" dirty="0">
              <a:effectLst/>
              <a:latin typeface="Times"/>
            </a:endParaRPr>
          </a:p>
        </p:txBody>
      </p:sp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102F97B1-2718-79F8-1A8E-E906AEAA6E5D}"/>
              </a:ext>
            </a:extLst>
          </p:cNvPr>
          <p:cNvSpPr txBox="1">
            <a:spLocks/>
          </p:cNvSpPr>
          <p:nvPr/>
        </p:nvSpPr>
        <p:spPr>
          <a:xfrm>
            <a:off x="838200" y="714912"/>
            <a:ext cx="10515600" cy="15245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5100"/>
              </a:lnSpc>
              <a:buFont typeface="Arial" panose="020B0604020202020204" pitchFamily="34" charset="0"/>
              <a:buNone/>
            </a:pPr>
            <a:r>
              <a:rPr lang="de-DE" sz="4000" dirty="0">
                <a:latin typeface="Helvetica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Wieso wechseln immer mehr KMUs </a:t>
            </a:r>
            <a:br>
              <a:rPr lang="de-DE" sz="4000" dirty="0">
                <a:latin typeface="Helvetica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</a:br>
            <a:r>
              <a:rPr lang="de-DE" sz="4000" b="1" dirty="0">
                <a:latin typeface="Helvetica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in die Cloud</a:t>
            </a:r>
            <a:r>
              <a:rPr lang="de-DE" sz="4000" dirty="0">
                <a:latin typeface="Helvetica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?</a:t>
            </a:r>
            <a:endParaRPr lang="de-CH" sz="4000" dirty="0">
              <a:latin typeface="Times"/>
            </a:endParaRPr>
          </a:p>
        </p:txBody>
      </p:sp>
      <p:pic>
        <p:nvPicPr>
          <p:cNvPr id="8" name="Grafik 7" descr="Ein Bild, das Schrift, Grafiken, Screenshot, Logo enthält.&#10;&#10;Automatisch generierte Beschreibung">
            <a:extLst>
              <a:ext uri="{FF2B5EF4-FFF2-40B4-BE49-F238E27FC236}">
                <a16:creationId xmlns:a16="http://schemas.microsoft.com/office/drawing/2014/main" id="{DA33D2C2-27C7-0961-2725-54A0FF9320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0355" y="6219551"/>
            <a:ext cx="1741693" cy="282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919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3D017602-BEE1-7E42-9E3F-DFA874030637}"/>
              </a:ext>
            </a:extLst>
          </p:cNvPr>
          <p:cNvSpPr txBox="1"/>
          <p:nvPr/>
        </p:nvSpPr>
        <p:spPr>
          <a:xfrm>
            <a:off x="820132" y="1179871"/>
            <a:ext cx="9803875" cy="1037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320"/>
              </a:lnSpc>
            </a:pPr>
            <a:r>
              <a:rPr lang="de-CH" sz="2000" b="1" dirty="0">
                <a:effectLst/>
                <a:latin typeface="Helvetica" pitchFamily="2" charset="0"/>
              </a:rPr>
              <a:t>Schneller, smarter, sicherer</a:t>
            </a:r>
          </a:p>
          <a:p>
            <a:pPr>
              <a:lnSpc>
                <a:spcPts val="2320"/>
              </a:lnSpc>
              <a:spcBef>
                <a:spcPts val="600"/>
              </a:spcBef>
            </a:pPr>
            <a:r>
              <a:rPr lang="de-CH" sz="1600" dirty="0">
                <a:effectLst/>
                <a:latin typeface="Helvetica" pitchFamily="2" charset="0"/>
              </a:rPr>
              <a:t>Mit der Cloud erreichen Sie mehr. Schnellerer Zugriff,</a:t>
            </a:r>
            <a:r>
              <a:rPr lang="de-CH" sz="1600" dirty="0">
                <a:latin typeface="Helvetica" pitchFamily="2" charset="0"/>
              </a:rPr>
              <a:t> </a:t>
            </a:r>
            <a:r>
              <a:rPr lang="de-CH" sz="1600" dirty="0">
                <a:effectLst/>
                <a:latin typeface="Helvetica" pitchFamily="2" charset="0"/>
              </a:rPr>
              <a:t>einfachere Datenspeicherung und höhere Sicherheit</a:t>
            </a:r>
            <a:r>
              <a:rPr lang="de-CH" sz="1600" dirty="0">
                <a:latin typeface="Helvetica" pitchFamily="2" charset="0"/>
              </a:rPr>
              <a:t> </a:t>
            </a:r>
            <a:r>
              <a:rPr lang="de-CH" sz="1600" dirty="0">
                <a:effectLst/>
                <a:latin typeface="Helvetica" pitchFamily="2" charset="0"/>
              </a:rPr>
              <a:t>helfen Ihrem Unternehmen wettbewerbsfähig und</a:t>
            </a:r>
            <a:r>
              <a:rPr lang="de-CH" sz="1600" dirty="0">
                <a:latin typeface="Helvetica" pitchFamily="2" charset="0"/>
              </a:rPr>
              <a:t> i</a:t>
            </a:r>
            <a:r>
              <a:rPr lang="de-CH" sz="1600" dirty="0">
                <a:effectLst/>
                <a:latin typeface="Helvetica" pitchFamily="2" charset="0"/>
              </a:rPr>
              <a:t>nnovativ zu bleiben.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8AD3389F-D54E-DB95-18FE-FDF57469FC4D}"/>
              </a:ext>
            </a:extLst>
          </p:cNvPr>
          <p:cNvSpPr txBox="1"/>
          <p:nvPr/>
        </p:nvSpPr>
        <p:spPr>
          <a:xfrm>
            <a:off x="820132" y="2849008"/>
            <a:ext cx="9803875" cy="1037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320"/>
              </a:lnSpc>
            </a:pPr>
            <a:r>
              <a:rPr lang="de-CH" sz="2000" b="1" dirty="0">
                <a:effectLst/>
                <a:latin typeface="Helvetica" pitchFamily="2" charset="0"/>
              </a:rPr>
              <a:t>Flexibilität ohne Grenzen</a:t>
            </a:r>
          </a:p>
          <a:p>
            <a:pPr>
              <a:lnSpc>
                <a:spcPts val="2320"/>
              </a:lnSpc>
              <a:spcBef>
                <a:spcPts val="600"/>
              </a:spcBef>
            </a:pPr>
            <a:r>
              <a:rPr lang="de-CH" sz="1600" dirty="0">
                <a:effectLst/>
                <a:latin typeface="Helvetica" pitchFamily="2" charset="0"/>
              </a:rPr>
              <a:t>Arbeiten Sie von überall aus, sei es im Homeoffice, im Coworking-Space oder beim Kundenbesuch. Die Cloud ermöglicht Ihnen den nahtlosen Zugriff auf alle Ihre Arbeitsmittel, wo auch immer Sie sind.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6EA66F52-37AE-8D75-4015-4C7857F44FE3}"/>
              </a:ext>
            </a:extLst>
          </p:cNvPr>
          <p:cNvSpPr txBox="1"/>
          <p:nvPr/>
        </p:nvSpPr>
        <p:spPr>
          <a:xfrm>
            <a:off x="820133" y="4535321"/>
            <a:ext cx="9803873" cy="13319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320"/>
              </a:lnSpc>
            </a:pPr>
            <a:r>
              <a:rPr lang="de-CH" sz="2000" b="1" dirty="0">
                <a:effectLst/>
                <a:latin typeface="Helvetica" pitchFamily="2" charset="0"/>
              </a:rPr>
              <a:t>Wirtschaftlichkeit durch Umdenken</a:t>
            </a:r>
          </a:p>
          <a:p>
            <a:pPr>
              <a:lnSpc>
                <a:spcPts val="2320"/>
              </a:lnSpc>
              <a:spcBef>
                <a:spcPts val="600"/>
              </a:spcBef>
            </a:pPr>
            <a:r>
              <a:rPr lang="de-CH" sz="1600" dirty="0">
                <a:effectLst/>
                <a:latin typeface="Helvetica" pitchFamily="2" charset="0"/>
              </a:rPr>
              <a:t>Sparen Sie Kosten, indem Sie auf teure Infrastruktur </a:t>
            </a:r>
            <a:r>
              <a:rPr lang="de-CH" sz="1600" dirty="0">
                <a:latin typeface="Helvetica" pitchFamily="2" charset="0"/>
              </a:rPr>
              <a:t>A</a:t>
            </a:r>
            <a:r>
              <a:rPr lang="de-CH" sz="1600" dirty="0">
                <a:effectLst/>
                <a:latin typeface="Helvetica" pitchFamily="2" charset="0"/>
              </a:rPr>
              <a:t>nschaffungen verzichten. Die Cloud bietet Ihnen die Möglichkeit, Ressourcen bedarfsgerecht zu </a:t>
            </a:r>
            <a:br>
              <a:rPr lang="de-CH" sz="1600" dirty="0">
                <a:effectLst/>
                <a:latin typeface="Helvetica" pitchFamily="2" charset="0"/>
              </a:rPr>
            </a:br>
            <a:r>
              <a:rPr lang="de-CH" sz="1600" dirty="0">
                <a:effectLst/>
                <a:latin typeface="Helvetica" pitchFamily="2" charset="0"/>
              </a:rPr>
              <a:t>skalieren und sich schnell an neue Anforderungen anzupassen.</a:t>
            </a:r>
          </a:p>
        </p:txBody>
      </p:sp>
      <p:pic>
        <p:nvPicPr>
          <p:cNvPr id="10" name="Grafik 9" descr="Ein Bild, das Schrift, Grafiken, Screenshot, Logo enthält.&#10;&#10;Automatisch generierte Beschreibung">
            <a:extLst>
              <a:ext uri="{FF2B5EF4-FFF2-40B4-BE49-F238E27FC236}">
                <a16:creationId xmlns:a16="http://schemas.microsoft.com/office/drawing/2014/main" id="{82F26A70-86CA-B767-828B-549EAD42D0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0355" y="6219551"/>
            <a:ext cx="1741693" cy="282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61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E52DC3E5-D2D2-D542-B105-2868752D4CAC}"/>
              </a:ext>
            </a:extLst>
          </p:cNvPr>
          <p:cNvSpPr txBox="1"/>
          <p:nvPr/>
        </p:nvSpPr>
        <p:spPr>
          <a:xfrm>
            <a:off x="820132" y="2761445"/>
            <a:ext cx="1035414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CH" sz="3000" dirty="0">
                <a:effectLst/>
                <a:latin typeface="Times"/>
              </a:rPr>
              <a:t>„Durch den Wechsel</a:t>
            </a:r>
            <a:r>
              <a:rPr lang="de-CH" sz="3000" dirty="0">
                <a:latin typeface="Times"/>
              </a:rPr>
              <a:t> </a:t>
            </a:r>
            <a:r>
              <a:rPr lang="de-CH" sz="3000" dirty="0">
                <a:effectLst/>
                <a:latin typeface="Times"/>
              </a:rPr>
              <a:t>in die Cloud können</a:t>
            </a:r>
            <a:r>
              <a:rPr lang="de-CH" sz="3000" dirty="0">
                <a:latin typeface="Times"/>
              </a:rPr>
              <a:t> </a:t>
            </a:r>
            <a:r>
              <a:rPr lang="de-CH" sz="3000" dirty="0">
                <a:effectLst/>
                <a:latin typeface="Times"/>
              </a:rPr>
              <a:t>wir als KMU, </a:t>
            </a:r>
          </a:p>
          <a:p>
            <a:r>
              <a:rPr lang="de-CH" sz="3000" dirty="0">
                <a:effectLst/>
                <a:latin typeface="Times"/>
              </a:rPr>
              <a:t>  Technologien auf</a:t>
            </a:r>
            <a:r>
              <a:rPr lang="de-CH" sz="3000" dirty="0">
                <a:latin typeface="Times"/>
              </a:rPr>
              <a:t> </a:t>
            </a:r>
            <a:r>
              <a:rPr lang="de-CH" sz="3000" dirty="0">
                <a:effectLst/>
                <a:latin typeface="Times"/>
              </a:rPr>
              <a:t>Grosskonzernniveau</a:t>
            </a:r>
            <a:r>
              <a:rPr lang="de-CH" sz="3000" dirty="0">
                <a:latin typeface="Times"/>
              </a:rPr>
              <a:t> </a:t>
            </a:r>
            <a:r>
              <a:rPr lang="de-CH" sz="3000" dirty="0">
                <a:effectLst/>
                <a:latin typeface="Times"/>
              </a:rPr>
              <a:t>nutzen.“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1207DCA9-C3AA-8918-9D11-E6351C9D64EC}"/>
              </a:ext>
            </a:extLst>
          </p:cNvPr>
          <p:cNvSpPr txBox="1"/>
          <p:nvPr/>
        </p:nvSpPr>
        <p:spPr>
          <a:xfrm>
            <a:off x="820132" y="1179871"/>
            <a:ext cx="9813302" cy="1036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320"/>
              </a:lnSpc>
            </a:pPr>
            <a:r>
              <a:rPr lang="de-CH" sz="2000" b="1" dirty="0">
                <a:effectLst/>
                <a:latin typeface="Helvetica" pitchFamily="2" charset="0"/>
              </a:rPr>
              <a:t>Immer online, immer verfügbar</a:t>
            </a:r>
          </a:p>
          <a:p>
            <a:pPr>
              <a:lnSpc>
                <a:spcPts val="2320"/>
              </a:lnSpc>
              <a:spcBef>
                <a:spcPts val="600"/>
              </a:spcBef>
            </a:pPr>
            <a:r>
              <a:rPr lang="de-CH" sz="1600" dirty="0">
                <a:effectLst/>
                <a:latin typeface="Helvetica" pitchFamily="2" charset="0"/>
              </a:rPr>
              <a:t>Mit redundanter Infrastruktur und Failover-Mechanismen gewährleistet die Cloud höchste Verfügbarkeit und Zuverlässigkeit Ihrer Systeme, selbst bei Ausfällen.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2D83062-1795-FD46-A95D-CD18A73DDBFC}"/>
              </a:ext>
            </a:extLst>
          </p:cNvPr>
          <p:cNvSpPr txBox="1"/>
          <p:nvPr/>
        </p:nvSpPr>
        <p:spPr>
          <a:xfrm>
            <a:off x="820131" y="4535321"/>
            <a:ext cx="9813303" cy="1036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320"/>
              </a:lnSpc>
            </a:pPr>
            <a:r>
              <a:rPr lang="de-CH" sz="2000" b="1" dirty="0">
                <a:effectLst/>
                <a:latin typeface="Helvetica" pitchFamily="2" charset="0"/>
              </a:rPr>
              <a:t>Datenschutz ohne Kompromisse</a:t>
            </a:r>
          </a:p>
          <a:p>
            <a:pPr>
              <a:lnSpc>
                <a:spcPts val="2320"/>
              </a:lnSpc>
              <a:spcBef>
                <a:spcPts val="600"/>
              </a:spcBef>
            </a:pPr>
            <a:r>
              <a:rPr lang="de-CH" sz="1600" dirty="0">
                <a:effectLst/>
                <a:latin typeface="Helvetica" pitchFamily="2" charset="0"/>
              </a:rPr>
              <a:t>Ihre Daten sind und bleiben in der Schweiz. Erweiterte Sicherheitsmassnahmen wie Verschlüsselung und Zugriffskontrollen sorgen für maximalen Schutz.</a:t>
            </a:r>
          </a:p>
        </p:txBody>
      </p:sp>
      <p:pic>
        <p:nvPicPr>
          <p:cNvPr id="6" name="Grafik 5" descr="Ein Bild, das Schrift, Grafiken, Screenshot, Logo enthält.&#10;&#10;Automatisch generierte Beschreibung">
            <a:extLst>
              <a:ext uri="{FF2B5EF4-FFF2-40B4-BE49-F238E27FC236}">
                <a16:creationId xmlns:a16="http://schemas.microsoft.com/office/drawing/2014/main" id="{70452604-616D-368F-A67C-40B2040FB6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0355" y="6219551"/>
            <a:ext cx="1741693" cy="282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2456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3D017602-BEE1-7E42-9E3F-DFA874030637}"/>
              </a:ext>
            </a:extLst>
          </p:cNvPr>
          <p:cNvSpPr txBox="1"/>
          <p:nvPr/>
        </p:nvSpPr>
        <p:spPr>
          <a:xfrm>
            <a:off x="820132" y="1179871"/>
            <a:ext cx="10180947" cy="10498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b="1" i="0" kern="1200" dirty="0">
                <a:effectLst/>
                <a:latin typeface="Helvetica" pitchFamily="2" charset="0"/>
                <a:ea typeface="+mn-ea"/>
                <a:cs typeface="+mn-cs"/>
              </a:rPr>
              <a:t>Entlastung des Personals, Fokus auf das Wesentliche</a:t>
            </a:r>
          </a:p>
          <a:p>
            <a:pPr>
              <a:lnSpc>
                <a:spcPts val="2320"/>
              </a:lnSpc>
              <a:spcBef>
                <a:spcPts val="600"/>
              </a:spcBef>
            </a:pPr>
            <a:r>
              <a:rPr lang="de-CH" sz="1600" dirty="0">
                <a:effectLst/>
                <a:latin typeface="Helvetica" pitchFamily="2" charset="0"/>
              </a:rPr>
              <a:t>Delegieren Sie die IT-Verwaltung an Ihren Cloud-Dienstleister und konzentrieren Sie sich auf Ihr Kerngeschäft. Auch bei Fachkräftemangel können Sie auf eine zuverlässige IT setzen.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8AD3389F-D54E-DB95-18FE-FDF57469FC4D}"/>
              </a:ext>
            </a:extLst>
          </p:cNvPr>
          <p:cNvSpPr txBox="1"/>
          <p:nvPr/>
        </p:nvSpPr>
        <p:spPr>
          <a:xfrm>
            <a:off x="898864" y="2849008"/>
            <a:ext cx="9684696" cy="1037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320"/>
              </a:lnSpc>
            </a:pPr>
            <a:r>
              <a:rPr lang="de-CH" sz="2000" b="1" dirty="0">
                <a:effectLst/>
                <a:latin typeface="Helvetica" pitchFamily="2" charset="0"/>
              </a:rPr>
              <a:t>Zugang zu Innovationen ohne Aufwand</a:t>
            </a:r>
          </a:p>
          <a:p>
            <a:pPr>
              <a:lnSpc>
                <a:spcPts val="2320"/>
              </a:lnSpc>
              <a:spcBef>
                <a:spcPts val="600"/>
              </a:spcBef>
            </a:pPr>
            <a:r>
              <a:rPr lang="de-CH" sz="1600" dirty="0">
                <a:effectLst/>
                <a:latin typeface="Helvetica" pitchFamily="2" charset="0"/>
              </a:rPr>
              <a:t>Profitieren Sie von kontinuierlichen Technologie-Updates und innovativen Lösungen, ohne zusätzlichen Aufwand. Die Cloud ermöglicht Ihnen eine einfache Integration neuer Dienste.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6EA66F52-37AE-8D75-4015-4C7857F44FE3}"/>
              </a:ext>
            </a:extLst>
          </p:cNvPr>
          <p:cNvSpPr txBox="1"/>
          <p:nvPr/>
        </p:nvSpPr>
        <p:spPr>
          <a:xfrm>
            <a:off x="802791" y="4535321"/>
            <a:ext cx="10280247" cy="1037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320"/>
              </a:lnSpc>
            </a:pPr>
            <a:r>
              <a:rPr lang="de-CH" sz="2000" b="1" dirty="0">
                <a:effectLst/>
                <a:latin typeface="Helvetica" pitchFamily="2" charset="0"/>
              </a:rPr>
              <a:t>Nachhaltigkeit für die Zukunft</a:t>
            </a:r>
          </a:p>
          <a:p>
            <a:pPr>
              <a:lnSpc>
                <a:spcPts val="2320"/>
              </a:lnSpc>
              <a:spcBef>
                <a:spcPts val="600"/>
              </a:spcBef>
            </a:pPr>
            <a:r>
              <a:rPr lang="de-CH" sz="1600" dirty="0">
                <a:effectLst/>
                <a:latin typeface="Helvetica" pitchFamily="2" charset="0"/>
              </a:rPr>
              <a:t>Reduzieren Sie Ihren CO2-Fussabdruck durch die Nutzung von Cloud-Ressourcen. Mit der Cloud gehen Sie einen Schritt in Richtung einer nachhaltigeren Zukunft.</a:t>
            </a:r>
          </a:p>
        </p:txBody>
      </p:sp>
      <p:pic>
        <p:nvPicPr>
          <p:cNvPr id="10" name="Grafik 9" descr="Ein Bild, das Schrift, Grafiken, Screenshot, Logo enthält.&#10;&#10;Automatisch generierte Beschreibung">
            <a:extLst>
              <a:ext uri="{FF2B5EF4-FFF2-40B4-BE49-F238E27FC236}">
                <a16:creationId xmlns:a16="http://schemas.microsoft.com/office/drawing/2014/main" id="{82F26A70-86CA-B767-828B-549EAD42D0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0355" y="6219551"/>
            <a:ext cx="1741693" cy="282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037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B09DB9-3845-DB47-A7BE-2048D1F50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4000" i="1" dirty="0">
                <a:latin typeface="Times"/>
                <a:ea typeface="+mn-ea"/>
                <a:cs typeface="+mn-cs"/>
              </a:rPr>
              <a:t>Next </a:t>
            </a:r>
            <a:r>
              <a:rPr lang="de-DE" sz="4000" dirty="0" err="1">
                <a:latin typeface="Times"/>
                <a:ea typeface="+mn-ea"/>
                <a:cs typeface="+mn-cs"/>
              </a:rPr>
              <a:t>Steps</a:t>
            </a:r>
            <a:endParaRPr lang="de-DE" sz="4000" dirty="0">
              <a:latin typeface="Times"/>
              <a:ea typeface="+mn-ea"/>
              <a:cs typeface="+mn-cs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D4724BC-AD40-2249-8BF6-7DF63A37F9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7040"/>
            <a:ext cx="10754532" cy="4276159"/>
          </a:xfrm>
        </p:spPr>
        <p:txBody>
          <a:bodyPr>
            <a:normAutofit/>
          </a:bodyPr>
          <a:lstStyle/>
          <a:p>
            <a:pPr marL="342900" indent="-342900" algn="l">
              <a:spcBef>
                <a:spcPts val="1600"/>
              </a:spcBef>
              <a:buFont typeface="+mj-lt"/>
              <a:buAutoNum type="arabicPeriod"/>
            </a:pPr>
            <a:r>
              <a:rPr lang="de-CH" sz="1400" b="1" dirty="0">
                <a:latin typeface="Helvetica" pitchFamily="2" charset="0"/>
              </a:rPr>
              <a:t>Zielsetzung und Planung: Klare: </a:t>
            </a:r>
            <a:r>
              <a:rPr lang="de-CH" sz="1400" dirty="0">
                <a:latin typeface="Helvetica" pitchFamily="2" charset="0"/>
              </a:rPr>
              <a:t>Ziele werden definiert und ein Plan wird erstellt</a:t>
            </a:r>
          </a:p>
          <a:p>
            <a:pPr marL="342900" indent="-342900" algn="l">
              <a:spcBef>
                <a:spcPts val="1600"/>
              </a:spcBef>
              <a:buFont typeface="+mj-lt"/>
              <a:buAutoNum type="arabicPeriod"/>
            </a:pPr>
            <a:r>
              <a:rPr lang="de-CH" sz="1400" b="1" dirty="0">
                <a:latin typeface="Helvetica" pitchFamily="2" charset="0"/>
              </a:rPr>
              <a:t>Auswahl der Cloud-Plattform: </a:t>
            </a:r>
            <a:r>
              <a:rPr lang="de-CH" sz="1400" dirty="0">
                <a:latin typeface="Helvetica" pitchFamily="2" charset="0"/>
              </a:rPr>
              <a:t>Entscheidung für einen Anbieter, der Ihren Anforderungen optimal erfüllt</a:t>
            </a:r>
          </a:p>
          <a:p>
            <a:pPr marL="342900" indent="-342900" algn="l">
              <a:spcBef>
                <a:spcPts val="1600"/>
              </a:spcBef>
              <a:buFont typeface="+mj-lt"/>
              <a:buAutoNum type="arabicPeriod"/>
            </a:pPr>
            <a:r>
              <a:rPr lang="de-CH" sz="1400" b="1" dirty="0">
                <a:latin typeface="Helvetica" pitchFamily="2" charset="0"/>
              </a:rPr>
              <a:t>Bewertung der aktuellen Infrastruktur: </a:t>
            </a:r>
            <a:r>
              <a:rPr lang="de-CH" sz="1400" dirty="0">
                <a:latin typeface="Helvetica" pitchFamily="2" charset="0"/>
              </a:rPr>
              <a:t>Analyse der bestehende IT-Infrastruktur</a:t>
            </a:r>
          </a:p>
          <a:p>
            <a:pPr marL="342900" indent="-342900" algn="l">
              <a:spcBef>
                <a:spcPts val="1600"/>
              </a:spcBef>
              <a:buFont typeface="+mj-lt"/>
              <a:buAutoNum type="arabicPeriod"/>
            </a:pPr>
            <a:r>
              <a:rPr lang="de-CH" sz="1400" b="1" dirty="0">
                <a:latin typeface="Helvetica" pitchFamily="2" charset="0"/>
              </a:rPr>
              <a:t>Sicherheits- und Compliance-Bewertung: </a:t>
            </a:r>
            <a:r>
              <a:rPr lang="de-CH" sz="1400" dirty="0">
                <a:latin typeface="Helvetica" pitchFamily="2" charset="0"/>
              </a:rPr>
              <a:t>Sicherstellen dass Sicherheitsanforderungen und Compliance berücksichtigt werden</a:t>
            </a:r>
          </a:p>
          <a:p>
            <a:pPr marL="342900" indent="-342900" algn="l">
              <a:spcBef>
                <a:spcPts val="1600"/>
              </a:spcBef>
              <a:buFont typeface="+mj-lt"/>
              <a:buAutoNum type="arabicPeriod"/>
            </a:pPr>
            <a:r>
              <a:rPr lang="de-CH" sz="1400" b="1" dirty="0">
                <a:latin typeface="Helvetica" pitchFamily="2" charset="0"/>
              </a:rPr>
              <a:t>Datenauswahl und -migration: </a:t>
            </a:r>
            <a:r>
              <a:rPr lang="de-CH" sz="1400" dirty="0">
                <a:latin typeface="Helvetica" pitchFamily="2" charset="0"/>
              </a:rPr>
              <a:t>Bestimmen welche Daten verschoben werden sollen und durchführen der Migration</a:t>
            </a:r>
          </a:p>
          <a:p>
            <a:pPr marL="342900" indent="-342900" algn="l">
              <a:spcBef>
                <a:spcPts val="1600"/>
              </a:spcBef>
              <a:buFont typeface="+mj-lt"/>
              <a:buAutoNum type="arabicPeriod"/>
            </a:pPr>
            <a:r>
              <a:rPr lang="de-CH" sz="1400" b="1" dirty="0">
                <a:latin typeface="Helvetica" pitchFamily="2" charset="0"/>
              </a:rPr>
              <a:t>Anwendungsmodernisierung: </a:t>
            </a:r>
            <a:r>
              <a:rPr lang="de-CH" sz="1400" dirty="0">
                <a:latin typeface="Helvetica" pitchFamily="2" charset="0"/>
              </a:rPr>
              <a:t>Anwendungen für die Cloud anpassen</a:t>
            </a:r>
          </a:p>
          <a:p>
            <a:pPr marL="342900" indent="-342900" algn="l">
              <a:spcBef>
                <a:spcPts val="1600"/>
              </a:spcBef>
              <a:buFont typeface="+mj-lt"/>
              <a:buAutoNum type="arabicPeriod"/>
            </a:pPr>
            <a:r>
              <a:rPr lang="de-CH" sz="1400" b="1" dirty="0">
                <a:latin typeface="Helvetica" pitchFamily="2" charset="0"/>
              </a:rPr>
              <a:t>Mitarbeiterschulung: </a:t>
            </a:r>
            <a:r>
              <a:rPr lang="de-CH" sz="1400" dirty="0">
                <a:latin typeface="Helvetica" pitchFamily="2" charset="0"/>
              </a:rPr>
              <a:t>Schulung der Mitarbeiter für die Arbeit in der Cloud</a:t>
            </a:r>
          </a:p>
          <a:p>
            <a:pPr marL="342900" indent="-342900" algn="l">
              <a:spcBef>
                <a:spcPts val="1600"/>
              </a:spcBef>
              <a:buFont typeface="+mj-lt"/>
              <a:buAutoNum type="arabicPeriod"/>
            </a:pPr>
            <a:r>
              <a:rPr lang="de-CH" sz="1400" b="1" dirty="0">
                <a:latin typeface="Helvetica" pitchFamily="2" charset="0"/>
              </a:rPr>
              <a:t>Implementierung und Test: </a:t>
            </a:r>
            <a:r>
              <a:rPr lang="de-CH" sz="1400" dirty="0">
                <a:latin typeface="Helvetica" pitchFamily="2" charset="0"/>
              </a:rPr>
              <a:t>Migration wird durchgeführt und getestet</a:t>
            </a:r>
          </a:p>
          <a:p>
            <a:pPr marL="342900" indent="-342900" algn="l">
              <a:spcBef>
                <a:spcPts val="1600"/>
              </a:spcBef>
              <a:buFont typeface="+mj-lt"/>
              <a:buAutoNum type="arabicPeriod"/>
            </a:pPr>
            <a:r>
              <a:rPr lang="de-CH" sz="1400" b="1" dirty="0">
                <a:latin typeface="Helvetica" pitchFamily="2" charset="0"/>
              </a:rPr>
              <a:t>Überwachung und Optimierung:</a:t>
            </a:r>
            <a:r>
              <a:rPr lang="de-CH" sz="1400" dirty="0">
                <a:latin typeface="Helvetica" pitchFamily="2" charset="0"/>
              </a:rPr>
              <a:t> Überwachen der Leistung und Kosten und bei Bedarf optimieren</a:t>
            </a:r>
          </a:p>
          <a:p>
            <a:pPr marL="342900" indent="-342900" algn="l">
              <a:spcBef>
                <a:spcPts val="1600"/>
              </a:spcBef>
              <a:buFont typeface="+mj-lt"/>
              <a:buAutoNum type="arabicPeriod"/>
            </a:pPr>
            <a:r>
              <a:rPr lang="de-CH" sz="1400" b="1" dirty="0">
                <a:latin typeface="Helvetica" pitchFamily="2" charset="0"/>
              </a:rPr>
              <a:t>Kontinuierliche Verbesserung: </a:t>
            </a:r>
            <a:r>
              <a:rPr lang="de-CH" sz="1400" dirty="0">
                <a:latin typeface="Helvetica" pitchFamily="2" charset="0"/>
              </a:rPr>
              <a:t>Feedback entgegennehmen und die Strategie kontinuierlich verbessern</a:t>
            </a:r>
          </a:p>
          <a:p>
            <a:pPr marL="342900" indent="-342900">
              <a:buFont typeface="+mj-lt"/>
              <a:buAutoNum type="arabicPeriod"/>
            </a:pPr>
            <a:endParaRPr lang="de-DE" sz="1400" dirty="0">
              <a:latin typeface="Helvetica" pitchFamily="2" charset="0"/>
            </a:endParaRPr>
          </a:p>
        </p:txBody>
      </p:sp>
      <p:pic>
        <p:nvPicPr>
          <p:cNvPr id="5" name="Grafik 4" descr="Ein Bild, das Schrift, Grafiken, Screenshot, Logo enthält.&#10;&#10;Automatisch generierte Beschreibung">
            <a:extLst>
              <a:ext uri="{FF2B5EF4-FFF2-40B4-BE49-F238E27FC236}">
                <a16:creationId xmlns:a16="http://schemas.microsoft.com/office/drawing/2014/main" id="{9D1CF72A-F562-BE52-E705-A7198A9B6B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0355" y="6219551"/>
            <a:ext cx="1741693" cy="282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2403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941C0212-760D-744A-B3A1-88F30A1C9F37}"/>
              </a:ext>
            </a:extLst>
          </p:cNvPr>
          <p:cNvSpPr txBox="1"/>
          <p:nvPr/>
        </p:nvSpPr>
        <p:spPr>
          <a:xfrm>
            <a:off x="838200" y="6327411"/>
            <a:ext cx="78005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/>
              <a:t>Muster AG, </a:t>
            </a:r>
            <a:r>
              <a:rPr lang="de-DE" sz="1400" dirty="0" err="1"/>
              <a:t>Musterstrasse</a:t>
            </a:r>
            <a:r>
              <a:rPr lang="de-DE" sz="1400" dirty="0"/>
              <a:t> 7, 6060 Musterort, +41 79 937 00 00, info@musterfirma.ch, </a:t>
            </a:r>
            <a:r>
              <a:rPr lang="de-DE" sz="1400" dirty="0" err="1"/>
              <a:t>www.webseitech</a:t>
            </a:r>
            <a:r>
              <a:rPr lang="de-DE" sz="1400" dirty="0"/>
              <a:t> </a:t>
            </a: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CCBF27BF-A0C2-6A43-97F7-ECF9A35A8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979" y="2236030"/>
            <a:ext cx="7870556" cy="2831152"/>
          </a:xfrm>
        </p:spPr>
        <p:txBody>
          <a:bodyPr>
            <a:normAutofit/>
          </a:bodyPr>
          <a:lstStyle/>
          <a:p>
            <a:r>
              <a:rPr lang="de-DE" sz="6000" dirty="0">
                <a:latin typeface="Times"/>
                <a:ea typeface="+mn-ea"/>
                <a:cs typeface="+mn-cs"/>
              </a:rPr>
              <a:t>Herzlichen Dank </a:t>
            </a:r>
            <a:br>
              <a:rPr lang="de-DE" sz="6000" dirty="0">
                <a:latin typeface="Times"/>
                <a:ea typeface="+mn-ea"/>
                <a:cs typeface="+mn-cs"/>
              </a:rPr>
            </a:br>
            <a:r>
              <a:rPr lang="de-DE" sz="6000" dirty="0">
                <a:latin typeface="Times"/>
                <a:ea typeface="+mn-ea"/>
                <a:cs typeface="+mn-cs"/>
              </a:rPr>
              <a:t>für Ihre Aufmerksamkeit</a:t>
            </a:r>
          </a:p>
        </p:txBody>
      </p:sp>
    </p:spTree>
    <p:extLst>
      <p:ext uri="{BB962C8B-B14F-4D97-AF65-F5344CB8AC3E}">
        <p14:creationId xmlns:p14="http://schemas.microsoft.com/office/powerpoint/2010/main" val="16756403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447</Words>
  <Application>Microsoft Macintosh PowerPoint</Application>
  <PresentationFormat>Breitbild</PresentationFormat>
  <Paragraphs>38</Paragraphs>
  <Slides>7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Helvetica</vt:lpstr>
      <vt:lpstr>Times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Next Steps</vt:lpstr>
      <vt:lpstr>Herzlichen Dank  für Ihre Aufmerksamkeit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Brechbühl Nadja</dc:creator>
  <cp:lastModifiedBy>Brechbühl Nadja</cp:lastModifiedBy>
  <cp:revision>20</cp:revision>
  <dcterms:created xsi:type="dcterms:W3CDTF">2024-04-11T09:15:47Z</dcterms:created>
  <dcterms:modified xsi:type="dcterms:W3CDTF">2024-06-05T12:48:31Z</dcterms:modified>
</cp:coreProperties>
</file>